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70" r:id="rId4"/>
    <p:sldId id="274" r:id="rId5"/>
    <p:sldId id="257" r:id="rId6"/>
    <p:sldId id="258" r:id="rId7"/>
    <p:sldId id="259" r:id="rId8"/>
    <p:sldId id="271" r:id="rId9"/>
    <p:sldId id="260" r:id="rId10"/>
    <p:sldId id="279" r:id="rId11"/>
    <p:sldId id="261" r:id="rId12"/>
    <p:sldId id="273" r:id="rId13"/>
    <p:sldId id="280" r:id="rId14"/>
    <p:sldId id="275" r:id="rId15"/>
    <p:sldId id="276" r:id="rId16"/>
    <p:sldId id="278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53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4307F-0676-B143-9AF0-F69ECFC3E66E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AC28-980F-3C43-8D3C-177E02E01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ULX is numerically motivated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by the transition of charged particles between quantized Landau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Chandra have lower counts?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AC28-980F-3C43-8D3C-177E02E01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CD27E279-53EE-C548-ADCA-DDC9FF526026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A8798D2-A65F-A84B-A609-6FF02DD8DDA7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9F4BA52-5A87-E047-B78A-D071FD5E740C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84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B34D3CE-DBF8-7E4A-8DF3-4227A2788287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5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D28-96BD-0F47-ADED-E6294D1F4F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9DA0-1D8F-0646-9127-80A29D33053F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F9344BE8-F8DB-644A-9CC6-38DBB0848A57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1CA21FB3-B913-4040-A246-05C6174C5819}" type="datetime1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200D467-607F-184A-BAB8-F354733965D8}" type="datetime1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475157F-D480-7B49-9764-43705CC9059B}" type="datetime1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3E1AD9FF-BB28-AF4C-8F65-142AB1D626DE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29B2EDDF-211D-D64F-B9B5-7F813EBB77FE}" type="datetime1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25886"/>
            <a:ext cx="12192000" cy="6321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Andrew Sosanya, NASA NuStar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 useBgFill="1">
        <p:nvSpPr>
          <p:cNvPr id="12" name="Footer Placeholder 7"/>
          <p:cNvSpPr txBox="1">
            <a:spLocks/>
          </p:cNvSpPr>
          <p:nvPr userDrawn="1"/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 useBgFill="1"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313" y="6360936"/>
            <a:ext cx="12192000" cy="501650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Andrew Sosanya, NASA NuStar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0" y="6360936"/>
            <a:ext cx="12192000" cy="501650"/>
          </a:xfrm>
          <a:prstGeom prst="rect">
            <a:avLst/>
          </a:prstGeom>
          <a:blipFill dpi="0" rotWithShape="1">
            <a:blip r:embed="rId13">
              <a:alphaModFix/>
            </a:blip>
            <a:srcRect/>
            <a:stretch>
              <a:fillRect l="-73" t="-475913" r="80" b="-2479391"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tx1">
                    <a:tint val="75000"/>
                  </a:schemeClr>
                </a:solidFill>
                <a:latin typeface="Al Bayan" charset="-78"/>
                <a:ea typeface="Al Bayan" charset="-78"/>
                <a:cs typeface="Al Bayan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 Bayan" charset="-78"/>
                <a:ea typeface="Al Bayan" charset="-78"/>
                <a:cs typeface="Al Bayan" charset="-78"/>
              </a:rPr>
              <a:t>Andrew Sosanya, NASA NuStar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 Bayan" charset="-78"/>
              <a:ea typeface="Al Bayan" charset="-78"/>
              <a:cs typeface="Al Baya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9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0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D28-96BD-0F47-ADED-E6294D1F4F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9DA0-1D8F-0646-9127-80A29D3305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417" y="1879297"/>
            <a:ext cx="9221165" cy="4477053"/>
          </a:xfrm>
        </p:spPr>
        <p:txBody>
          <a:bodyPr>
            <a:noAutofit/>
          </a:bodyPr>
          <a:lstStyle/>
          <a:p>
            <a:r>
              <a:rPr lang="en-US" sz="4400" b="1" dirty="0"/>
              <a:t>A systematic search for absorption features in the X-ray spectra of ultraluminous X-ray sources </a:t>
            </a:r>
            <a:br>
              <a:rPr lang="en-US" sz="4400" dirty="0"/>
            </a:br>
            <a:br>
              <a:rPr lang="en-US" sz="4400" dirty="0"/>
            </a:br>
            <a:r>
              <a:rPr lang="en-US" sz="2800" b="1" dirty="0"/>
              <a:t>Andrew Sosanya</a:t>
            </a:r>
            <a:br>
              <a:rPr lang="en-US" sz="2800" b="1" dirty="0"/>
            </a:br>
            <a:r>
              <a:rPr lang="en-US" sz="2800" b="1" dirty="0"/>
              <a:t>NASA NuStar team @ Caltech</a:t>
            </a:r>
            <a:br>
              <a:rPr lang="en-US" sz="2800" b="1" dirty="0"/>
            </a:br>
            <a:r>
              <a:rPr lang="en-US" sz="2800" b="1" dirty="0"/>
              <a:t>Department of Astrophysics, Caltech</a:t>
            </a:r>
            <a:br>
              <a:rPr lang="en-US" sz="2800" b="1" dirty="0"/>
            </a:br>
            <a:r>
              <a:rPr lang="en-US" sz="2800" b="1" dirty="0"/>
              <a:t>Mentors: Fiona A. Harrison &amp; Murray Brightman</a:t>
            </a:r>
            <a:br>
              <a:rPr lang="en-US" sz="2400" dirty="0"/>
            </a:br>
            <a:br>
              <a:rPr lang="en-US" sz="2400" dirty="0"/>
            </a:br>
            <a:endParaRPr lang="en-US" sz="4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FDBF-307D-E549-973D-8F01051CB394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 useBgFill="1"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13" y="6360936"/>
            <a:ext cx="12192000" cy="501650"/>
          </a:xfrm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250px-Seal_of_the_California_Institute_of_Technology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1" y="127000"/>
            <a:ext cx="1759334" cy="1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07" y="240223"/>
            <a:ext cx="10515600" cy="6354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Satellite Galaxy of M31, the Andromeda Galaxy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Three separate sources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Absorptions lines found in two different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keV in XMM-Newton (067210101)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=6.5 </m:t>
                    </m:r>
                  </m:oMath>
                </a14:m>
                <a:r>
                  <a:rPr lang="en-US" dirty="0" err="1">
                    <a:solidFill>
                      <a:schemeClr val="bg1"/>
                    </a:solidFill>
                  </a:rPr>
                  <a:t>kEV</a:t>
                </a:r>
                <a:r>
                  <a:rPr lang="en-US" dirty="0">
                    <a:solidFill>
                      <a:schemeClr val="bg1"/>
                    </a:solidFill>
                  </a:rPr>
                  <a:t> in Chandra (5680)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99548"/>
                <a:ext cx="3881033" cy="4351338"/>
              </a:xfrm>
              <a:blipFill>
                <a:blip r:embed="rId3"/>
                <a:stretch>
                  <a:fillRect l="-1961" t="-145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0B7E183-DC15-4F42-B06C-D730D6C9C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1"/>
          <a:stretch/>
        </p:blipFill>
        <p:spPr>
          <a:xfrm>
            <a:off x="3756675" y="864117"/>
            <a:ext cx="4352842" cy="547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D8DF3-B775-DF43-82C4-4018D129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"/>
          <a:stretch/>
        </p:blipFill>
        <p:spPr>
          <a:xfrm>
            <a:off x="8109517" y="864117"/>
            <a:ext cx="4082483" cy="54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9B152-2999-B94D-A81E-F8007246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248401" cy="6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107E2-8B48-B848-A0A9-686E883C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8" y="1"/>
            <a:ext cx="6473251" cy="6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Favorable conditions for XMM reduction were a radius of 60, pattern 0, and rate of 1.2. Flaring found during XMM observation.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Incorporated 78.1% of source spectrum; 8671photon counts.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 had 99.9% of source spectrum; 3886 counts.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Ran </a:t>
                </a:r>
                <a:r>
                  <a:rPr lang="en-US" dirty="0" err="1">
                    <a:solidFill>
                      <a:schemeClr val="bg1"/>
                    </a:solidFill>
                  </a:rPr>
                  <a:t>fakeit</a:t>
                </a:r>
                <a:r>
                  <a:rPr lang="en-US" dirty="0">
                    <a:solidFill>
                      <a:schemeClr val="bg1"/>
                    </a:solidFill>
                  </a:rPr>
                  <a:t> simulations on XSPEC to inspect for statistical fluctuations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XMM: confidence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0.0074.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Chandra: confidence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false positive rate of 0.0522.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45AFA-0FE9-6F46-94F1-5A682A42A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91D737-BBD0-CE47-A4E6-82802607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Promising Candidate: M32(NGC 221)</a:t>
            </a:r>
          </a:p>
        </p:txBody>
      </p:sp>
    </p:spTree>
    <p:extLst>
      <p:ext uri="{BB962C8B-B14F-4D97-AF65-F5344CB8AC3E}">
        <p14:creationId xmlns:p14="http://schemas.microsoft.com/office/powerpoint/2010/main" val="345856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they have different energies?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5CAD-793F-A541-BDC8-7DB9D62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be due to different orientations of the neutron star field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XMM Observation started 6/27/11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Chandra observation at  (?)</a:t>
            </a:r>
          </a:p>
          <a:p>
            <a:r>
              <a:rPr lang="en-US" dirty="0">
                <a:solidFill>
                  <a:schemeClr val="bg1"/>
                </a:solidFill>
              </a:rPr>
              <a:t>May be an atomic absorption line, and therefore a different analysis is needed.</a:t>
            </a:r>
          </a:p>
          <a:p>
            <a:r>
              <a:rPr lang="en-US" dirty="0">
                <a:solidFill>
                  <a:schemeClr val="bg1"/>
                </a:solidFill>
              </a:rPr>
              <a:t>May be a detector deficiency, such as those seen in observations of other 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E90B-6C44-E540-A574-93252CC4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TO-DO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Look at more Chandra observations of M32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Rationalize the possible existence of an atomic absorption line, which would therefore need a different analysis.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Spectroscopic blueshift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=0.0007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Iron outflow?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Consolidate XMM EPIC-PN data by supplementing with EPIC-MOS data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5CAD-793F-A541-BDC8-7DB9D625A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9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Potential Challenges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146"/>
            <a:ext cx="10515600" cy="4846204"/>
          </a:xfrm>
        </p:spPr>
        <p:txBody>
          <a:bodyPr>
            <a:normAutofit/>
          </a:bodyPr>
          <a:lstStyle/>
          <a:p>
            <a:r>
              <a:rPr lang="en-US" dirty="0"/>
              <a:t>Determining proper parameters to fit our absorption model with to get a better look at features.</a:t>
            </a:r>
          </a:p>
          <a:p>
            <a:r>
              <a:rPr lang="en-US" dirty="0"/>
              <a:t>Differentiating between atomic absorption vs CRSFs.</a:t>
            </a:r>
          </a:p>
          <a:p>
            <a:r>
              <a:rPr lang="en-US" dirty="0"/>
              <a:t>Dealing with detector issues (NGC 1313).</a:t>
            </a:r>
          </a:p>
          <a:p>
            <a:r>
              <a:rPr lang="en-US" dirty="0"/>
              <a:t>Data required for pulsations &amp; harmonic lines -&gt; More observations needed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Funded as a WAVE Fellow by Southern California Edison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Caltech Student-Faculty Programs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NASA NuStar Team/Space Radiation Lab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Caltech PMA Department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92550" y="3783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4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32965"/>
            <a:ext cx="10735235" cy="4643998"/>
          </a:xfrm>
        </p:spPr>
        <p:txBody>
          <a:bodyPr>
            <a:normAutofit/>
          </a:bodyPr>
          <a:lstStyle/>
          <a:p>
            <a:r>
              <a:rPr lang="en-US" sz="3600" dirty="0"/>
              <a:t>What are ULXs and what’s so interesting about them?</a:t>
            </a:r>
          </a:p>
          <a:p>
            <a:r>
              <a:rPr lang="en-US" sz="3600" dirty="0"/>
              <a:t>Discovery of pulsations in ULXs -&gt; neutron stars!</a:t>
            </a:r>
          </a:p>
          <a:p>
            <a:r>
              <a:rPr lang="en-US" sz="3600" dirty="0"/>
              <a:t>Methods: Systematic Search, Spectral Analysis &amp; Statistics</a:t>
            </a:r>
          </a:p>
          <a:p>
            <a:r>
              <a:rPr lang="en-US" sz="3600" dirty="0"/>
              <a:t>Results: Insight into Analysis of Neutron-star powered ULX candidates</a:t>
            </a:r>
          </a:p>
          <a:p>
            <a:r>
              <a:rPr lang="en-US" sz="3600" dirty="0"/>
              <a:t>After the search: Discerning the Real from the Fake </a:t>
            </a:r>
            <a:br>
              <a:rPr lang="en-US" sz="3600" dirty="0"/>
            </a:b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2E40-5BE7-F24A-B3CA-7DA7DEC2BFBF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8/17/18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501650"/>
          </a:xfrm>
          <a:blipFill dpi="0" rotWithShape="1">
            <a:blip r:embed="rId3">
              <a:alphaModFix amt="81000"/>
            </a:blip>
            <a:srcRect/>
            <a:stretch>
              <a:fillRect l="-73" t="-475913" r="80" b="-2479391"/>
            </a:stretch>
          </a:blipFill>
        </p:spPr>
        <p:txBody>
          <a:bodyPr/>
          <a:lstStyle/>
          <a:p>
            <a:r>
              <a:rPr lang="en-US" sz="1800" b="1" dirty="0">
                <a:solidFill>
                  <a:prstClr val="white"/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B7E7-4DD1-2541-B432-C0BB303C890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u="sng" dirty="0"/>
              <a:t>Ultraluminous X-Ray Sources (ULXs)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524000"/>
            <a:ext cx="5867400" cy="4391025"/>
          </a:xfrm>
        </p:spPr>
        <p:txBody>
          <a:bodyPr>
            <a:normAutofit/>
          </a:bodyPr>
          <a:lstStyle/>
          <a:p>
            <a:r>
              <a:rPr lang="en-US" sz="2400" dirty="0"/>
              <a:t>ULXs are non-nuclear X-ray sources in nearby galaxies that are not associated with the central supermassive black hole or active galactic nucleus.</a:t>
            </a:r>
          </a:p>
          <a:p>
            <a:endParaRPr lang="en-US" sz="2000" dirty="0"/>
          </a:p>
          <a:p>
            <a:r>
              <a:rPr lang="en-US" sz="2400" dirty="0"/>
              <a:t>Brighter than intergalactic black hole systems and typically radiates at a luminosity of L &gt; 10^39 ergs/s and exceed the Eddington limit for a stellar-mass black hole (10 M⊙).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16" y="2796143"/>
            <a:ext cx="4708788" cy="2648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Eddington Luminosity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500" dirty="0"/>
                  <a:t>The accretion limit of a celestial object is the maximum luminosity a star reaches its hydrostatic </a:t>
                </a:r>
                <a:r>
                  <a:rPr lang="en-US" sz="1500" dirty="0" err="1"/>
                  <a:t>equillibrium</a:t>
                </a:r>
                <a:r>
                  <a:rPr lang="en-US" sz="1500" dirty="0"/>
                  <a:t>. </a:t>
                </a:r>
              </a:p>
              <a:p>
                <a:r>
                  <a:rPr lang="en-US" sz="1500" dirty="0"/>
                  <a:t>The radiation pressure is caused by high temperatures within the star, and gas pressure is low enough such that radiation pressure dominates within certain regions of the star. </a:t>
                </a:r>
              </a:p>
              <a:p>
                <a:r>
                  <a:rPr lang="en-US" sz="1500" dirty="0"/>
                  <a:t>A star’s  inward gravitational field is balanced by this radiation force.</a:t>
                </a:r>
              </a:p>
              <a:p>
                <a:r>
                  <a:rPr lang="en-US" sz="1500" dirty="0"/>
                  <a:t>Can be used to explain the luminosity of accreting black holes. </a:t>
                </a:r>
              </a:p>
              <a:p>
                <a:r>
                  <a:rPr lang="en-US" sz="1500" dirty="0"/>
                  <a:t>Consider the hydrostatic equilibrium:</a:t>
                </a:r>
              </a:p>
              <a:p>
                <a:pPr lvl="3"/>
                <a:endParaRPr lang="en-US" sz="15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𝑑𝑟</m:t>
                        </m:r>
                      </m:den>
                    </m:f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𝑘𝑝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𝐺𝑀𝑝</m:t>
                        </m:r>
                      </m:num>
                      <m:den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𝐹</m:t>
                    </m:r>
                    <m:r>
                      <a:rPr lang="en-US" sz="1600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1600" b="0" i="1">
                            <a:latin typeface="Cambria Math" charset="0"/>
                          </a:rPr>
                          <m:t>4</m:t>
                        </m:r>
                        <m:r>
                          <a:rPr lang="en-US" sz="16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3"/>
                <a:endParaRPr lang="en-US" sz="1500" dirty="0"/>
              </a:p>
              <a:p>
                <a:pPr lvl="3"/>
                <a:r>
                  <a:rPr lang="en-US" dirty="0"/>
                  <a:t>We can solve for the Ed..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𝑒𝑑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4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𝐺𝑐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 rotWithShape="0">
                <a:blip r:embed="rId2"/>
                <a:stretch>
                  <a:fillRect l="-115" t="-198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ahmed.me/img/posts/stellar-equations/2-new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3" y="643001"/>
            <a:ext cx="4017304" cy="39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62001" y="6199632"/>
            <a:ext cx="3867496" cy="3108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F12458-149D-E34E-8320-18FFEA8E7065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8/17/18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Andrew Sosanya, NASA NuStar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D34B7E7-4DD1-2541-B432-C0BB303C890E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Neutron Star-powered ULXs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484632"/>
            <a:ext cx="4185298" cy="5733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985239"/>
            <a:ext cx="5235490" cy="3756884"/>
          </a:xfrm>
        </p:spPr>
        <p:txBody>
          <a:bodyPr>
            <a:noAutofit/>
          </a:bodyPr>
          <a:lstStyle/>
          <a:p>
            <a:r>
              <a:rPr lang="en-US" dirty="0" err="1"/>
              <a:t>Bachetti</a:t>
            </a:r>
            <a:r>
              <a:rPr lang="en-US" dirty="0"/>
              <a:t> et </a:t>
            </a:r>
            <a:r>
              <a:rPr lang="en-US" dirty="0" err="1"/>
              <a:t>al’s</a:t>
            </a:r>
            <a:r>
              <a:rPr lang="en-US" dirty="0"/>
              <a:t> 2014 discovery that a neutron star powered M82 X-2 stirred uncertainty about its magnetic field strengths.</a:t>
            </a:r>
          </a:p>
          <a:p>
            <a:r>
              <a:rPr lang="en-US" dirty="0" err="1"/>
              <a:t>Bachetti</a:t>
            </a:r>
            <a:r>
              <a:rPr lang="en-US" dirty="0"/>
              <a:t> et al. found that neutron stars may not be a rare occurrence within ULXs.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-1" y="6217919"/>
            <a:ext cx="12192001" cy="6400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Andrew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Brightman et al (2014) estimated the field strength of ULX-8 in M51 to be on order of 10^15 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09600" y="6225886"/>
            <a:ext cx="900546" cy="605414"/>
          </a:xfrm>
          <a:prstGeom prst="rect">
            <a:avLst/>
          </a:prstGeom>
        </p:spPr>
        <p:txBody>
          <a:bodyPr/>
          <a:lstStyle/>
          <a:p>
            <a:fld id="{8F842E40-5BE7-F24A-B3CA-7DA7DEC2BFBF}" type="datetime1">
              <a:rPr lang="en-US" smtClean="0"/>
              <a:t>8/17/18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Identify neutron star-powered ULXs by locating proton cyclotron resonance scattering features (CRSFs)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</a:t>
            </a:r>
            <a:r>
              <a:rPr lang="en-US" sz="3200" b="1" dirty="0" err="1">
                <a:solidFill>
                  <a:schemeClr val="bg1"/>
                </a:solidFill>
              </a:rPr>
              <a:t>Tiengo</a:t>
            </a:r>
            <a:r>
              <a:rPr lang="en-US" sz="3200" b="1" dirty="0">
                <a:solidFill>
                  <a:schemeClr val="bg1"/>
                </a:solidFill>
              </a:rPr>
              <a:t> et al)  via analysis of Chandra &amp; XMM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Find more distinguishing factors as the cause of super-Eddington luminosity (field </a:t>
            </a:r>
            <a:r>
              <a:rPr lang="en-US" sz="3200" b="1" dirty="0" err="1">
                <a:solidFill>
                  <a:schemeClr val="bg1"/>
                </a:solidFill>
              </a:rPr>
              <a:t>strength,mass</a:t>
            </a:r>
            <a:r>
              <a:rPr lang="en-US" sz="3200" b="1" dirty="0">
                <a:solidFill>
                  <a:schemeClr val="bg1"/>
                </a:solidFill>
              </a:rPr>
              <a:t>, luminosity as a determinant)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Precisely measure the magnetic fields of such ULXs (</a:t>
            </a:r>
            <a:r>
              <a:rPr lang="en-US" sz="3200" b="1" dirty="0" err="1">
                <a:solidFill>
                  <a:schemeClr val="bg1"/>
                </a:solidFill>
              </a:rPr>
              <a:t>Mihara</a:t>
            </a:r>
            <a:r>
              <a:rPr lang="en-US" sz="3200" b="1" dirty="0">
                <a:solidFill>
                  <a:schemeClr val="bg1"/>
                </a:solidFill>
              </a:rPr>
              <a:t> et al, 1974)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34B7E7-4DD1-2541-B432-C0BB303C890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BED3-9C16-AC47-B7A7-89088E19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are cyclotron resonance scattering features(CRSFs)?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F0E-FBAB-664D-AA3C-D0457B31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004048"/>
            <a:ext cx="5221941" cy="43525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CRSFs are caused by the transition of charged particles between Landau levels produced by a magnetic field.</a:t>
            </a:r>
          </a:p>
          <a:p>
            <a:r>
              <a:rPr lang="en-US" dirty="0">
                <a:solidFill>
                  <a:schemeClr val="bg1"/>
                </a:solidFill>
              </a:rPr>
              <a:t>Cyclotron lines not only imply the presence of a neutron star, but gives a direct measurement of its magnetic field strength.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defTabSz="584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pic>
        <p:nvPicPr>
          <p:cNvPr id="5" name="Picture 4" descr="chandra_13813_spectral.pdf">
            <a:extLst>
              <a:ext uri="{FF2B5EF4-FFF2-40B4-BE49-F238E27FC236}">
                <a16:creationId xmlns:a16="http://schemas.microsoft.com/office/drawing/2014/main" id="{1CF8C1E5-A828-F84F-9DCD-63BE66082A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87" y="1004048"/>
            <a:ext cx="5048250" cy="590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C64C4-D899-5047-A5E1-6E168A161AFB}"/>
              </a:ext>
            </a:extLst>
          </p:cNvPr>
          <p:cNvSpPr txBox="1"/>
          <p:nvPr/>
        </p:nvSpPr>
        <p:spPr>
          <a:xfrm>
            <a:off x="7466510" y="1143363"/>
            <a:ext cx="45771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Brightman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56336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"/>
          <a:stretch/>
        </p:blipFill>
        <p:spPr>
          <a:xfrm>
            <a:off x="7235420" y="159026"/>
            <a:ext cx="4956580" cy="6197324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ED34B7E7-4DD1-2541-B432-C0BB303C89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264752-AB40-4CDF-BF47-0682D5A90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Considered EPIC-PN detectors on XMM-Newton X-Ray telescope.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Considered sources with 10,000+ intensity counts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Fitted spectra with cutoff power-law in conjunction with a 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gaussian</a:t>
                </a:r>
                <a:r>
                  <a:rPr lang="en-US" sz="3200" dirty="0">
                    <a:solidFill>
                      <a:schemeClr val="bg1"/>
                    </a:solidFill>
                  </a:rPr>
                  <a:t> line profile to look for absorption lines</a:t>
                </a:r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Used the chi-squared test (Chernoff et al., 1964) with a statistical significance threshold of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~ 10.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264752-AB40-4CDF-BF47-0682D5A90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308780"/>
                <a:ext cx="6586489" cy="4949201"/>
              </a:xfrm>
              <a:blipFill rotWithShape="0">
                <a:blip r:embed="rId5"/>
                <a:stretch>
                  <a:fillRect l="-2128" t="-3325" r="-1110" b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26705</TotalTime>
  <Words>837</Words>
  <Application>Microsoft Macintosh PowerPoint</Application>
  <PresentationFormat>Widescreen</PresentationFormat>
  <Paragraphs>108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 Bayan</vt:lpstr>
      <vt:lpstr>Arial</vt:lpstr>
      <vt:lpstr>Calibri</vt:lpstr>
      <vt:lpstr>Calibri Light</vt:lpstr>
      <vt:lpstr>Cambria Math</vt:lpstr>
      <vt:lpstr>Gill Sans</vt:lpstr>
      <vt:lpstr>Office Theme</vt:lpstr>
      <vt:lpstr>1_Office Theme</vt:lpstr>
      <vt:lpstr>2_Office Theme</vt:lpstr>
      <vt:lpstr>A systematic search for absorption features in the X-ray spectra of ultraluminous X-ray sources   Andrew Sosanya NASA NuStar team @ Caltech Department of Astrophysics, Caltech Mentors: Fiona A. Harrison &amp; Murray Brightman  </vt:lpstr>
      <vt:lpstr>Roadmap</vt:lpstr>
      <vt:lpstr>Ultraluminous X-Ray Sources (ULXs)</vt:lpstr>
      <vt:lpstr>Eddington Luminosity </vt:lpstr>
      <vt:lpstr>Neutron Star-powered ULXs </vt:lpstr>
      <vt:lpstr>PowerPoint Presentation</vt:lpstr>
      <vt:lpstr>Our Mission</vt:lpstr>
      <vt:lpstr>What are cyclotron resonance scattering features(CRSFs)?</vt:lpstr>
      <vt:lpstr>PowerPoint Presentation</vt:lpstr>
      <vt:lpstr>Promising Candidate: M32(NGC 221)</vt:lpstr>
      <vt:lpstr>PowerPoint Presentation</vt:lpstr>
      <vt:lpstr>Promising Candidate: M32(NGC 221)</vt:lpstr>
      <vt:lpstr>Why do they have different energies?</vt:lpstr>
      <vt:lpstr>TO-DO</vt:lpstr>
      <vt:lpstr>Potential Challenges &amp; Future Work</vt:lpstr>
      <vt:lpstr>Acknowledgements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neutron-star-powered ultraluminous X-ray sources and measuring their magnetic field strengths Andrew Sosanya NASA NuStar Team@ Caltech Physics, Mathematics, and Astronomy Department Advisors: Professor Fiona A. Harrison, and Postdoctoral Scholar Murray Brightman  </dc:title>
  <dc:creator>Microsoft Office User</dc:creator>
  <cp:lastModifiedBy>Microsoft Office User</cp:lastModifiedBy>
  <cp:revision>81</cp:revision>
  <dcterms:created xsi:type="dcterms:W3CDTF">2018-07-16T23:33:30Z</dcterms:created>
  <dcterms:modified xsi:type="dcterms:W3CDTF">2018-08-19T20:06:25Z</dcterms:modified>
</cp:coreProperties>
</file>